
<file path=[Content_Types].xml><?xml version="1.0" encoding="utf-8"?>
<Types xmlns="http://schemas.openxmlformats.org/package/2006/content-types">
  <Default Extension="jpeg" ContentType="image/jpeg"/>
  <Default Extension="jpg" ContentType="image/jp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18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68" y="3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alie Görlitz" userId="56dc256400f17733" providerId="LiveId" clId="{2ABAC10F-8C07-4647-8506-5C30B2F1EAEC}"/>
    <pc:docChg chg="modSld">
      <pc:chgData name="Natalie Görlitz" userId="56dc256400f17733" providerId="LiveId" clId="{2ABAC10F-8C07-4647-8506-5C30B2F1EAEC}" dt="2026-08-21T11:16:31.077" v="111" actId="20577"/>
      <pc:docMkLst>
        <pc:docMk/>
      </pc:docMkLst>
      <pc:sldChg chg="modSp mod">
        <pc:chgData name="Natalie Görlitz" userId="56dc256400f17733" providerId="LiveId" clId="{2ABAC10F-8C07-4647-8506-5C30B2F1EAEC}" dt="2026-08-21T11:16:31.077" v="111" actId="20577"/>
        <pc:sldMkLst>
          <pc:docMk/>
          <pc:sldMk cId="0" sldId="256"/>
        </pc:sldMkLst>
        <pc:spChg chg="mod">
          <ac:chgData name="Natalie Görlitz" userId="56dc256400f17733" providerId="LiveId" clId="{2ABAC10F-8C07-4647-8506-5C30B2F1EAEC}" dt="2026-08-21T11:16:31.077" v="111" actId="20577"/>
          <ac:spMkLst>
            <pc:docMk/>
            <pc:sldMk cId="0" sldId="256"/>
            <ac:spMk id="4" creationId="{00000000-0000-0000-0000-000000000000}"/>
          </ac:spMkLst>
        </pc:spChg>
      </pc:sldChg>
      <pc:sldChg chg="modSp mod">
        <pc:chgData name="Natalie Görlitz" userId="56dc256400f17733" providerId="LiveId" clId="{2ABAC10F-8C07-4647-8506-5C30B2F1EAEC}" dt="2026-08-21T11:14:57.852" v="28" actId="20577"/>
        <pc:sldMkLst>
          <pc:docMk/>
          <pc:sldMk cId="0" sldId="258"/>
        </pc:sldMkLst>
        <pc:spChg chg="mod">
          <ac:chgData name="Natalie Görlitz" userId="56dc256400f17733" providerId="LiveId" clId="{2ABAC10F-8C07-4647-8506-5C30B2F1EAEC}" dt="2026-08-21T11:14:57.852" v="28" actId="20577"/>
          <ac:spMkLst>
            <pc:docMk/>
            <pc:sldMk cId="0" sldId="258"/>
            <ac:spMk id="7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Dauer in Wochen</c:v>
                </c:pt>
              </c:strCache>
            </c:strRef>
          </c:tx>
          <c:spPr>
            <a:solidFill>
              <a:srgbClr val="C6F24E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0F2A1D"/>
                    </a:solidFill>
                    <a:latin typeface="Arial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Themenfindung</c:v>
                </c:pt>
                <c:pt idx="1">
                  <c:v>Planung</c:v>
                </c:pt>
                <c:pt idx="2">
                  <c:v>Recherche</c:v>
                </c:pt>
                <c:pt idx="3">
                  <c:v>Umsetzung im Garten</c:v>
                </c:pt>
                <c:pt idx="4">
                  <c:v>Dokumentation</c:v>
                </c:pt>
                <c:pt idx="5">
                  <c:v>Präsentation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2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33-40E1-8690-D8F5F608A30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FFFFF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CFE0D4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Gewichtung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C6F24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B310-44B4-8F94-977D3C654733}"/>
              </c:ext>
            </c:extLst>
          </c:dPt>
          <c:dPt>
            <c:idx val="1"/>
            <c:bubble3D val="0"/>
            <c:spPr>
              <a:solidFill>
                <a:srgbClr val="A9DE4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B310-44B4-8F94-977D3C654733}"/>
              </c:ext>
            </c:extLst>
          </c:dPt>
          <c:dPt>
            <c:idx val="2"/>
            <c:bubble3D val="0"/>
            <c:spPr>
              <a:solidFill>
                <a:srgbClr val="8CC94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B310-44B4-8F94-977D3C654733}"/>
              </c:ext>
            </c:extLst>
          </c:dPt>
          <c:dPt>
            <c:idx val="3"/>
            <c:bubble3D val="0"/>
            <c:spPr>
              <a:solidFill>
                <a:srgbClr val="6FB24C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B310-44B4-8F94-977D3C654733}"/>
              </c:ext>
            </c:extLst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0F2A1D"/>
                      </a:solidFill>
                      <a:latin typeface="Arial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310-44B4-8F94-977D3C654733}"/>
                </c:ext>
              </c:extLst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0F2A1D"/>
                      </a:solidFill>
                      <a:latin typeface="Arial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310-44B4-8F94-977D3C654733}"/>
                </c:ext>
              </c:extLst>
            </c:dLbl>
            <c:dLbl>
              <c:idx val="2"/>
              <c:numFmt formatCode="General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0F2A1D"/>
                      </a:solidFill>
                      <a:latin typeface="Arial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310-44B4-8F94-977D3C654733}"/>
                </c:ext>
              </c:extLst>
            </c:dLbl>
            <c:dLbl>
              <c:idx val="3"/>
              <c:numFmt formatCode="General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0F2A1D"/>
                      </a:solidFill>
                      <a:latin typeface="Arial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310-44B4-8F94-977D3C654733}"/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de-DE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Inhalt &amp; Ergebnisse</c:v>
                </c:pt>
                <c:pt idx="1">
                  <c:v>Arbeitsprozess</c:v>
                </c:pt>
                <c:pt idx="2">
                  <c:v>Dokumentation</c:v>
                </c:pt>
                <c:pt idx="3">
                  <c:v>Präsentation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25</c:v>
                </c:pt>
                <c:pt idx="2">
                  <c:v>20</c:v>
                </c:pt>
                <c:pt idx="3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310-44B4-8F94-977D3C6547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5"/>
      </c:doughnut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FFFFFF"/>
              </a:solidFill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8/21/2026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SLIDE">
    <p:bg>
      <p:bgPr>
        <a:solidFill>
          <a:srgbClr val="0F2A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600200"/>
            <a:ext cx="4572000" cy="15544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0F2A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347472"/>
            <a:ext cx="78638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3123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kzentbalken oben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C6F24E"/>
          </a:solidFill>
          <a:ln w="12700">
            <a:solidFill>
              <a:srgbClr val="C6F24E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pic>
        <p:nvPicPr>
          <p:cNvPr id="3" name="Image 0" descr="Schulgarten im Frühling: Hochbeet mit jungen Kräutern und blühenden heimischen Stauden auf dem Schulhof."/>
          <p:cNvPicPr>
            <a:picLocks noChangeAspect="1"/>
          </p:cNvPicPr>
          <p:nvPr/>
        </p:nvPicPr>
        <p:blipFill>
          <a:blip r:embed="rId3"/>
          <a:srcRect l="26125" r="26125"/>
          <a:stretch/>
        </p:blipFill>
        <p:spPr>
          <a:xfrm>
            <a:off x="5577840" y="164592"/>
            <a:ext cx="3566160" cy="497890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105156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C6F24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HÖRSELBERGSCHULE · LEITFADEN</a:t>
            </a:r>
            <a:endParaRPr lang="en-US" sz="1300" dirty="0"/>
          </a:p>
        </p:txBody>
      </p:sp>
      <p:sp>
        <p:nvSpPr>
          <p:cNvPr id="5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600200"/>
            <a:ext cx="45720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Eine Projektarbeit erstellen</a:t>
            </a:r>
            <a:endParaRPr lang="en-US" sz="4000" dirty="0"/>
          </a:p>
        </p:txBody>
      </p:sp>
      <p:sp>
        <p:nvSpPr>
          <p:cNvPr id="6" name="Trennlini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3401568"/>
            <a:ext cx="1097280" cy="54864"/>
          </a:xfrm>
          <a:prstGeom prst="rect">
            <a:avLst/>
          </a:prstGeom>
          <a:solidFill>
            <a:srgbClr val="C6F24E"/>
          </a:solidFill>
          <a:ln w="12700">
            <a:solidFill>
              <a:srgbClr val="C6F24E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7" name="Text 4"/>
          <p:cNvSpPr/>
          <p:nvPr/>
        </p:nvSpPr>
        <p:spPr>
          <a:xfrm>
            <a:off x="640080" y="3639312"/>
            <a:ext cx="4572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Ein durchgehendes Beispiel: der nachhaltige Schulgarten der Klasse 10 — von der Idee bis </a:t>
            </a:r>
            <a:r>
              <a:rPr lang="en-US" sz="1400" dirty="0" err="1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zur</a:t>
            </a:r>
            <a:r>
              <a:rPr lang="en-US" sz="140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en-US" sz="1400" dirty="0" err="1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Präsentation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kzentbalken oben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C6F24E"/>
          </a:solidFill>
          <a:ln w="12700">
            <a:solidFill>
              <a:srgbClr val="C6F24E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34747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Was Sie in dieser Präsentation erwartet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40080" y="1060704"/>
            <a:ext cx="7863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C6F24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AGENDA</a:t>
            </a:r>
            <a:endParaRPr lang="en-US" sz="1200" dirty="0"/>
          </a:p>
        </p:txBody>
      </p:sp>
      <p:sp>
        <p:nvSpPr>
          <p:cNvPr id="5" name="Kartenfläch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481328"/>
            <a:ext cx="2450592" cy="1572768"/>
          </a:xfrm>
          <a:prstGeom prst="rect">
            <a:avLst/>
          </a:prstGeom>
          <a:solidFill>
            <a:srgbClr val="163A28"/>
          </a:solidFill>
          <a:ln w="12700">
            <a:solidFill>
              <a:srgbClr val="27503A"/>
            </a:solidFill>
            <a:prstDash val="solid"/>
          </a:ln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sp>
        <p:nvSpPr>
          <p:cNvPr id="6" name="Akzentkan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481328"/>
            <a:ext cx="64008" cy="1572768"/>
          </a:xfrm>
          <a:prstGeom prst="rect">
            <a:avLst/>
          </a:prstGeom>
          <a:solidFill>
            <a:srgbClr val="C6F24E"/>
          </a:solidFill>
          <a:ln w="12700">
            <a:solidFill>
              <a:srgbClr val="C6F24E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7" name="Text 5"/>
          <p:cNvSpPr/>
          <p:nvPr/>
        </p:nvSpPr>
        <p:spPr>
          <a:xfrm>
            <a:off x="868680" y="1609344"/>
            <a:ext cx="20848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6F2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68680" y="1956816"/>
            <a:ext cx="20391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Grundlagen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68680" y="2322576"/>
            <a:ext cx="20391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Was eine Projektarbeit ist und welche Ziele sie verfolgt.</a:t>
            </a:r>
            <a:endParaRPr lang="en-US" sz="1150" dirty="0"/>
          </a:p>
        </p:txBody>
      </p:sp>
      <p:sp>
        <p:nvSpPr>
          <p:cNvPr id="10" name="Kartenfläch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46704" y="1481328"/>
            <a:ext cx="2450592" cy="1572768"/>
          </a:xfrm>
          <a:prstGeom prst="rect">
            <a:avLst/>
          </a:prstGeom>
          <a:solidFill>
            <a:srgbClr val="163A28"/>
          </a:solidFill>
          <a:ln w="12700">
            <a:solidFill>
              <a:srgbClr val="27503A"/>
            </a:solidFill>
            <a:prstDash val="solid"/>
          </a:ln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sp>
        <p:nvSpPr>
          <p:cNvPr id="11" name="Akzentkan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46704" y="1481328"/>
            <a:ext cx="64008" cy="1572768"/>
          </a:xfrm>
          <a:prstGeom prst="rect">
            <a:avLst/>
          </a:prstGeom>
          <a:solidFill>
            <a:srgbClr val="C6F24E"/>
          </a:solidFill>
          <a:ln w="12700">
            <a:solidFill>
              <a:srgbClr val="C6F24E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2" name="Text 10"/>
          <p:cNvSpPr/>
          <p:nvPr/>
        </p:nvSpPr>
        <p:spPr>
          <a:xfrm>
            <a:off x="3575304" y="1609344"/>
            <a:ext cx="20848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6F2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3575304" y="1956816"/>
            <a:ext cx="20391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Das Beispielprojekt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575304" y="2322576"/>
            <a:ext cx="20391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Der Schulgarten der Klasse 9b als roter Faden.</a:t>
            </a:r>
            <a:endParaRPr lang="en-US" sz="1150" dirty="0"/>
          </a:p>
        </p:txBody>
      </p:sp>
      <p:sp>
        <p:nvSpPr>
          <p:cNvPr id="15" name="Kartenfläch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53328" y="1481328"/>
            <a:ext cx="2450592" cy="1572768"/>
          </a:xfrm>
          <a:prstGeom prst="rect">
            <a:avLst/>
          </a:prstGeom>
          <a:solidFill>
            <a:srgbClr val="163A28"/>
          </a:solidFill>
          <a:ln w="12700">
            <a:solidFill>
              <a:srgbClr val="27503A"/>
            </a:solidFill>
            <a:prstDash val="solid"/>
          </a:ln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sp>
        <p:nvSpPr>
          <p:cNvPr id="16" name="Akzentkan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53328" y="1481328"/>
            <a:ext cx="64008" cy="1572768"/>
          </a:xfrm>
          <a:prstGeom prst="rect">
            <a:avLst/>
          </a:prstGeom>
          <a:solidFill>
            <a:srgbClr val="C6F24E"/>
          </a:solidFill>
          <a:ln w="12700">
            <a:solidFill>
              <a:srgbClr val="C6F24E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7" name="Text 15"/>
          <p:cNvSpPr/>
          <p:nvPr/>
        </p:nvSpPr>
        <p:spPr>
          <a:xfrm>
            <a:off x="6281928" y="1609344"/>
            <a:ext cx="20848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6F2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6281928" y="1956816"/>
            <a:ext cx="20391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Die fünf Phasen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281928" y="2322576"/>
            <a:ext cx="20391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Von der Themenfindung bis zur Reflexion.</a:t>
            </a:r>
            <a:endParaRPr lang="en-US" sz="1150" dirty="0"/>
          </a:p>
        </p:txBody>
      </p:sp>
      <p:sp>
        <p:nvSpPr>
          <p:cNvPr id="20" name="Kartenfläch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3310128"/>
            <a:ext cx="2450592" cy="1572768"/>
          </a:xfrm>
          <a:prstGeom prst="rect">
            <a:avLst/>
          </a:prstGeom>
          <a:solidFill>
            <a:srgbClr val="163A28"/>
          </a:solidFill>
          <a:ln w="12700">
            <a:solidFill>
              <a:srgbClr val="27503A"/>
            </a:solidFill>
            <a:prstDash val="solid"/>
          </a:ln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sp>
        <p:nvSpPr>
          <p:cNvPr id="21" name="Akzentkan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3310128"/>
            <a:ext cx="64008" cy="1572768"/>
          </a:xfrm>
          <a:prstGeom prst="rect">
            <a:avLst/>
          </a:prstGeom>
          <a:solidFill>
            <a:srgbClr val="C6F24E"/>
          </a:solidFill>
          <a:ln w="12700">
            <a:solidFill>
              <a:srgbClr val="C6F24E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22" name="Text 20"/>
          <p:cNvSpPr/>
          <p:nvPr/>
        </p:nvSpPr>
        <p:spPr>
          <a:xfrm>
            <a:off x="868680" y="3438144"/>
            <a:ext cx="20848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6F2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868680" y="3785616"/>
            <a:ext cx="20391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Schriftliche Arbeit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868680" y="4151376"/>
            <a:ext cx="20391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Aufbau, Umfang und Zitierweise.</a:t>
            </a:r>
            <a:endParaRPr lang="en-US" sz="1150" dirty="0"/>
          </a:p>
        </p:txBody>
      </p:sp>
      <p:sp>
        <p:nvSpPr>
          <p:cNvPr id="25" name="Kartenfläch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46704" y="3310128"/>
            <a:ext cx="2450592" cy="1572768"/>
          </a:xfrm>
          <a:prstGeom prst="rect">
            <a:avLst/>
          </a:prstGeom>
          <a:solidFill>
            <a:srgbClr val="163A28"/>
          </a:solidFill>
          <a:ln w="12700">
            <a:solidFill>
              <a:srgbClr val="27503A"/>
            </a:solidFill>
            <a:prstDash val="solid"/>
          </a:ln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sp>
        <p:nvSpPr>
          <p:cNvPr id="26" name="Akzentkan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46704" y="3310128"/>
            <a:ext cx="64008" cy="1572768"/>
          </a:xfrm>
          <a:prstGeom prst="rect">
            <a:avLst/>
          </a:prstGeom>
          <a:solidFill>
            <a:srgbClr val="C6F24E"/>
          </a:solidFill>
          <a:ln w="12700">
            <a:solidFill>
              <a:srgbClr val="C6F24E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27" name="Text 25"/>
          <p:cNvSpPr/>
          <p:nvPr/>
        </p:nvSpPr>
        <p:spPr>
          <a:xfrm>
            <a:off x="3575304" y="3438144"/>
            <a:ext cx="20848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6F2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05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3575304" y="3785616"/>
            <a:ext cx="20391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Bewertung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3575304" y="4151376"/>
            <a:ext cx="20391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Worauf Lehrkräfte und Prüfer achten.</a:t>
            </a:r>
            <a:endParaRPr lang="en-US" sz="1150" dirty="0"/>
          </a:p>
        </p:txBody>
      </p:sp>
      <p:sp>
        <p:nvSpPr>
          <p:cNvPr id="30" name="Kartenfläch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53328" y="3310128"/>
            <a:ext cx="2450592" cy="1572768"/>
          </a:xfrm>
          <a:prstGeom prst="rect">
            <a:avLst/>
          </a:prstGeom>
          <a:solidFill>
            <a:srgbClr val="163A28"/>
          </a:solidFill>
          <a:ln w="12700">
            <a:solidFill>
              <a:srgbClr val="27503A"/>
            </a:solidFill>
            <a:prstDash val="solid"/>
          </a:ln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sp>
        <p:nvSpPr>
          <p:cNvPr id="31" name="Akzentkan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53328" y="3310128"/>
            <a:ext cx="64008" cy="1572768"/>
          </a:xfrm>
          <a:prstGeom prst="rect">
            <a:avLst/>
          </a:prstGeom>
          <a:solidFill>
            <a:srgbClr val="C6F24E"/>
          </a:solidFill>
          <a:ln w="12700">
            <a:solidFill>
              <a:srgbClr val="C6F24E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32" name="Text 30"/>
          <p:cNvSpPr/>
          <p:nvPr/>
        </p:nvSpPr>
        <p:spPr>
          <a:xfrm>
            <a:off x="6281928" y="3438144"/>
            <a:ext cx="20848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6F2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06</a:t>
            </a:r>
            <a:endParaRPr lang="en-US" sz="1500" dirty="0"/>
          </a:p>
        </p:txBody>
      </p:sp>
      <p:sp>
        <p:nvSpPr>
          <p:cNvPr id="33" name="Text 31"/>
          <p:cNvSpPr/>
          <p:nvPr/>
        </p:nvSpPr>
        <p:spPr>
          <a:xfrm>
            <a:off x="6281928" y="3785616"/>
            <a:ext cx="20391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Tipps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6281928" y="4151376"/>
            <a:ext cx="20391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Typische Fehler und wie Sie sie vermeiden.</a:t>
            </a:r>
            <a:endParaRPr lang="en-US" sz="11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kzentbalken oben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C6F24E"/>
          </a:solidFill>
          <a:ln w="12700">
            <a:solidFill>
              <a:srgbClr val="C6F24E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34747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Was ist eine Projektarbeit?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40080" y="1060704"/>
            <a:ext cx="7863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C6F24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GRUNDLAGEN</a:t>
            </a:r>
            <a:endParaRPr lang="en-US" sz="1200" dirty="0"/>
          </a:p>
        </p:txBody>
      </p:sp>
      <p:sp>
        <p:nvSpPr>
          <p:cNvPr id="5" name="Textfläch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481328"/>
            <a:ext cx="3931920" cy="3017520"/>
          </a:xfrm>
          <a:prstGeom prst="rect">
            <a:avLst/>
          </a:prstGeom>
          <a:solidFill>
            <a:srgbClr val="163A28"/>
          </a:solidFill>
          <a:ln w="12700">
            <a:solidFill>
              <a:srgbClr val="27503A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6" name="Text 4"/>
          <p:cNvSpPr/>
          <p:nvPr/>
        </p:nvSpPr>
        <p:spPr>
          <a:xfrm>
            <a:off x="868680" y="1691640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Selbstständiges Arbeiten an einer echten Fragestellung — über mehrere Wochen, mit sichtbarem Ergebnis.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868680" y="2606040"/>
            <a:ext cx="3474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Eigenes Thema und </a:t>
            </a:r>
            <a:r>
              <a:rPr lang="en-US" sz="1250" dirty="0" err="1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eigene</a:t>
            </a:r>
            <a:r>
              <a:rPr lang="en-US" sz="125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en-US" sz="1250" dirty="0" err="1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Leitfrage</a:t>
            </a:r>
            <a:r>
              <a:rPr lang="en-US" sz="125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(</a:t>
            </a:r>
            <a:r>
              <a:rPr lang="en-US" sz="1250" dirty="0" err="1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unterstützt</a:t>
            </a:r>
            <a:r>
              <a:rPr lang="en-US" sz="125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en-US" sz="1250" dirty="0" err="1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durch</a:t>
            </a:r>
            <a:r>
              <a:rPr lang="en-US" sz="125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en-US" sz="1250" dirty="0" err="1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betreuenden</a:t>
            </a:r>
            <a:r>
              <a:rPr lang="en-US" sz="125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Lehrer)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Planung, Durchführung, Dokumentation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Team- </a:t>
            </a:r>
            <a:r>
              <a:rPr lang="en-US" sz="1250" dirty="0" err="1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oder</a:t>
            </a:r>
            <a:r>
              <a:rPr lang="en-US" sz="125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en-US" sz="1250" dirty="0" err="1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Einzelergebnis</a:t>
            </a:r>
            <a:r>
              <a:rPr lang="en-US" sz="125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(</a:t>
            </a:r>
            <a:r>
              <a:rPr lang="en-US" sz="1250" dirty="0" err="1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Variante</a:t>
            </a:r>
            <a:r>
              <a:rPr lang="en-US" sz="125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1,2)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Abschluss: </a:t>
            </a:r>
            <a:r>
              <a:rPr lang="en-US" sz="1250" dirty="0" err="1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schriftliche</a:t>
            </a:r>
            <a:r>
              <a:rPr lang="en-US" sz="125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Arbeit plus Präsentation</a:t>
            </a:r>
            <a:endParaRPr lang="en-US" sz="1250" dirty="0"/>
          </a:p>
        </p:txBody>
      </p:sp>
      <p:sp>
        <p:nvSpPr>
          <p:cNvPr id="8" name="Kartenfläch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1481328"/>
            <a:ext cx="3749040" cy="914400"/>
          </a:xfrm>
          <a:prstGeom prst="rect">
            <a:avLst/>
          </a:prstGeom>
          <a:solidFill>
            <a:srgbClr val="163A28"/>
          </a:solidFill>
          <a:ln w="12700">
            <a:solidFill>
              <a:srgbClr val="27503A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9" name="Akzentkan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1481328"/>
            <a:ext cx="64008" cy="914400"/>
          </a:xfrm>
          <a:prstGeom prst="rect">
            <a:avLst/>
          </a:prstGeom>
          <a:solidFill>
            <a:srgbClr val="C6F24E"/>
          </a:solidFill>
          <a:ln w="12700">
            <a:solidFill>
              <a:srgbClr val="C6F24E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0" name="Text 8"/>
          <p:cNvSpPr/>
          <p:nvPr/>
        </p:nvSpPr>
        <p:spPr>
          <a:xfrm>
            <a:off x="4983480" y="1591056"/>
            <a:ext cx="3383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Fachkompetenz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4983480" y="1901952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Wissen recherchieren, ordnen und </a:t>
            </a:r>
            <a:r>
              <a:rPr lang="en-US" sz="1150" dirty="0" err="1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anwenden</a:t>
            </a:r>
            <a:endParaRPr lang="en-US" sz="1150" dirty="0"/>
          </a:p>
        </p:txBody>
      </p:sp>
      <p:sp>
        <p:nvSpPr>
          <p:cNvPr id="12" name="Kartenfläch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2542032"/>
            <a:ext cx="3749040" cy="914400"/>
          </a:xfrm>
          <a:prstGeom prst="rect">
            <a:avLst/>
          </a:prstGeom>
          <a:solidFill>
            <a:srgbClr val="163A28"/>
          </a:solidFill>
          <a:ln w="12700">
            <a:solidFill>
              <a:srgbClr val="27503A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3" name="Akzentkan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2542032"/>
            <a:ext cx="64008" cy="914400"/>
          </a:xfrm>
          <a:prstGeom prst="rect">
            <a:avLst/>
          </a:prstGeom>
          <a:solidFill>
            <a:srgbClr val="C6F24E"/>
          </a:solidFill>
          <a:ln w="12700">
            <a:solidFill>
              <a:srgbClr val="C6F24E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4" name="Text 12"/>
          <p:cNvSpPr/>
          <p:nvPr/>
        </p:nvSpPr>
        <p:spPr>
          <a:xfrm>
            <a:off x="4983480" y="2651760"/>
            <a:ext cx="3383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Methodenkompetenz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4983480" y="2962656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Zeit planen, Quellen prüfen, </a:t>
            </a:r>
            <a:r>
              <a:rPr lang="en-US" sz="1150" dirty="0" err="1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Ergebnisse</a:t>
            </a:r>
            <a:r>
              <a:rPr lang="en-US" sz="115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en-US" sz="1150" dirty="0" err="1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festhalten</a:t>
            </a:r>
            <a:endParaRPr lang="en-US" sz="1150" dirty="0"/>
          </a:p>
        </p:txBody>
      </p:sp>
      <p:sp>
        <p:nvSpPr>
          <p:cNvPr id="16" name="Kartenfläch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3602736"/>
            <a:ext cx="3749040" cy="914400"/>
          </a:xfrm>
          <a:prstGeom prst="rect">
            <a:avLst/>
          </a:prstGeom>
          <a:solidFill>
            <a:srgbClr val="163A28"/>
          </a:solidFill>
          <a:ln w="12700">
            <a:solidFill>
              <a:srgbClr val="27503A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7" name="Akzentkan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3602736"/>
            <a:ext cx="64008" cy="914400"/>
          </a:xfrm>
          <a:prstGeom prst="rect">
            <a:avLst/>
          </a:prstGeom>
          <a:solidFill>
            <a:srgbClr val="C6F24E"/>
          </a:solidFill>
          <a:ln w="12700">
            <a:solidFill>
              <a:srgbClr val="C6F24E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8" name="Text 16"/>
          <p:cNvSpPr/>
          <p:nvPr/>
        </p:nvSpPr>
        <p:spPr>
          <a:xfrm>
            <a:off x="4983480" y="3712464"/>
            <a:ext cx="3383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Sozialkompetenz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4983480" y="402336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Aufgaben verteilen und im Team </a:t>
            </a:r>
            <a:r>
              <a:rPr lang="en-US" sz="1150" dirty="0" err="1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Lösungen</a:t>
            </a:r>
            <a:r>
              <a:rPr lang="en-US" sz="115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en-US" sz="1150" dirty="0" err="1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finden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kzentbalken oben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C6F24E"/>
          </a:solidFill>
          <a:ln w="12700">
            <a:solidFill>
              <a:srgbClr val="C6F24E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34747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Das Beispiel: Nachhaltiger Schulgarten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40080" y="1060704"/>
            <a:ext cx="7863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C6F24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PROJEKTSTECKBRIEF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0620514"/>
              </p:ext>
            </p:extLst>
          </p:nvPr>
        </p:nvGraphicFramePr>
        <p:xfrm>
          <a:off x="640080" y="1554480"/>
          <a:ext cx="5486400" cy="2902712"/>
        </p:xfrm>
        <a:graphic>
          <a:graphicData uri="http://schemas.openxmlformats.org/drawingml/2006/table">
            <a:tbl>
              <a:tblPr/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23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C6F24E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Thema</a:t>
                      </a:r>
                      <a:endParaRPr lang="en-US" sz="125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A2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FFFFFF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Anlage eines nachhaltigen Schulgartens</a:t>
                      </a:r>
                      <a:endParaRPr lang="en-US" sz="125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A2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C6F24E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Leitfrage</a:t>
                      </a:r>
                      <a:endParaRPr lang="en-US" sz="125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A2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FFFFFF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Wie lässt sich auf 60 m² ein pflegeleichter Garten anlegen, der die Artenvielfalt erhöht?</a:t>
                      </a:r>
                      <a:endParaRPr lang="en-US" sz="125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A2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C6F24E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Team</a:t>
                      </a:r>
                      <a:endParaRPr lang="en-US" sz="125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A2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FFFFFF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4 Schülerinnen und Schüler der Klasse 10</a:t>
                      </a:r>
                      <a:endParaRPr lang="en-US" sz="125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A2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C6F24E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Zeit</a:t>
                      </a:r>
                      <a:endParaRPr lang="en-US" sz="125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A2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FFFFFF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ca. 3 Stunden pro Woche</a:t>
                      </a:r>
                      <a:endParaRPr lang="en-US" sz="125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A2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C6F24E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Ergebnis</a:t>
                      </a:r>
                      <a:endParaRPr lang="en-US" sz="125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A2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FFFFFF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Angelegtes Beet, </a:t>
                      </a:r>
                      <a:r>
                        <a:rPr lang="en-US" sz="1250" dirty="0" err="1">
                          <a:solidFill>
                            <a:srgbClr val="FFFFFF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Pflegeplan</a:t>
                      </a:r>
                      <a:r>
                        <a:rPr lang="en-US" sz="1250" dirty="0">
                          <a:solidFill>
                            <a:srgbClr val="FFFFFF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 und Dokumentation</a:t>
                      </a:r>
                      <a:endParaRPr lang="en-US" sz="125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A2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Image 0" descr="Abgestecktes Schulbeet mit Maßband, Holzpflöcken, Gartenhandschuhen und Pflanzkelle auf frischer Erde."/>
          <p:cNvPicPr>
            <a:picLocks noChangeAspect="1"/>
          </p:cNvPicPr>
          <p:nvPr/>
        </p:nvPicPr>
        <p:blipFill>
          <a:blip r:embed="rId3"/>
          <a:srcRect t="5072" b="5072"/>
          <a:stretch/>
        </p:blipFill>
        <p:spPr>
          <a:xfrm>
            <a:off x="6400800" y="1554480"/>
            <a:ext cx="2103120" cy="28346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kzentbalken oben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C6F24E"/>
          </a:solidFill>
          <a:ln w="12700">
            <a:solidFill>
              <a:srgbClr val="C6F24E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34747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Die fünf Phasen im Überblick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40080" y="1060704"/>
            <a:ext cx="7863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C6F24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VORGEHEN</a:t>
            </a:r>
            <a:endParaRPr lang="en-US" sz="1200" dirty="0"/>
          </a:p>
        </p:txBody>
      </p:sp>
      <p:sp>
        <p:nvSpPr>
          <p:cNvPr id="5" name="Zeitstrah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71600" y="2788920"/>
            <a:ext cx="6400800" cy="45720"/>
          </a:xfrm>
          <a:prstGeom prst="rect">
            <a:avLst/>
          </a:prstGeom>
          <a:solidFill>
            <a:srgbClr val="9BD22C"/>
          </a:solidFill>
          <a:ln w="12700">
            <a:solidFill>
              <a:srgbClr val="9BD22C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6" name="Punk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69848" y="2505456"/>
            <a:ext cx="603504" cy="603504"/>
          </a:xfrm>
          <a:prstGeom prst="ellipse">
            <a:avLst/>
          </a:prstGeom>
          <a:solidFill>
            <a:srgbClr val="C6F24E"/>
          </a:solidFill>
          <a:ln w="12700">
            <a:solidFill>
              <a:srgbClr val="C6F24E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7" name="Text 5"/>
          <p:cNvSpPr/>
          <p:nvPr/>
        </p:nvSpPr>
        <p:spPr>
          <a:xfrm>
            <a:off x="1069848" y="250545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F2A1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594360" y="1783080"/>
            <a:ext cx="1554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Themen-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findung</a:t>
            </a:r>
            <a:endParaRPr lang="en-US" sz="1300" dirty="0"/>
          </a:p>
        </p:txBody>
      </p:sp>
      <p:sp>
        <p:nvSpPr>
          <p:cNvPr id="9" name="Punk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70048" y="2505456"/>
            <a:ext cx="603504" cy="603504"/>
          </a:xfrm>
          <a:prstGeom prst="ellipse">
            <a:avLst/>
          </a:prstGeom>
          <a:solidFill>
            <a:srgbClr val="C6F24E"/>
          </a:solidFill>
          <a:ln w="12700">
            <a:solidFill>
              <a:srgbClr val="C6F24E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0" name="Text 8"/>
          <p:cNvSpPr/>
          <p:nvPr/>
        </p:nvSpPr>
        <p:spPr>
          <a:xfrm>
            <a:off x="2670048" y="250545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F2A1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2194560" y="3246120"/>
            <a:ext cx="1554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Planung</a:t>
            </a:r>
            <a:endParaRPr lang="en-US" sz="1300" dirty="0"/>
          </a:p>
        </p:txBody>
      </p:sp>
      <p:sp>
        <p:nvSpPr>
          <p:cNvPr id="12" name="Punk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70248" y="2505456"/>
            <a:ext cx="603504" cy="603504"/>
          </a:xfrm>
          <a:prstGeom prst="ellipse">
            <a:avLst/>
          </a:prstGeom>
          <a:solidFill>
            <a:srgbClr val="C6F24E"/>
          </a:solidFill>
          <a:ln w="12700">
            <a:solidFill>
              <a:srgbClr val="C6F24E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3" name="Text 11"/>
          <p:cNvSpPr/>
          <p:nvPr/>
        </p:nvSpPr>
        <p:spPr>
          <a:xfrm>
            <a:off x="4270248" y="250545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F2A1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3794760" y="1783080"/>
            <a:ext cx="1554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Recherche</a:t>
            </a:r>
            <a:endParaRPr lang="en-US" sz="1300" dirty="0"/>
          </a:p>
        </p:txBody>
      </p:sp>
      <p:sp>
        <p:nvSpPr>
          <p:cNvPr id="15" name="Punk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70448" y="2505456"/>
            <a:ext cx="603504" cy="603504"/>
          </a:xfrm>
          <a:prstGeom prst="ellipse">
            <a:avLst/>
          </a:prstGeom>
          <a:solidFill>
            <a:srgbClr val="C6F24E"/>
          </a:solidFill>
          <a:ln w="12700">
            <a:solidFill>
              <a:srgbClr val="C6F24E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6" name="Text 14"/>
          <p:cNvSpPr/>
          <p:nvPr/>
        </p:nvSpPr>
        <p:spPr>
          <a:xfrm>
            <a:off x="5870448" y="250545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F2A1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5394960" y="3246120"/>
            <a:ext cx="1554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Durch-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führung</a:t>
            </a:r>
            <a:endParaRPr lang="en-US" sz="1300" dirty="0"/>
          </a:p>
        </p:txBody>
      </p:sp>
      <p:sp>
        <p:nvSpPr>
          <p:cNvPr id="18" name="Punk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70648" y="2505456"/>
            <a:ext cx="603504" cy="603504"/>
          </a:xfrm>
          <a:prstGeom prst="ellipse">
            <a:avLst/>
          </a:prstGeom>
          <a:solidFill>
            <a:srgbClr val="C6F24E"/>
          </a:solidFill>
          <a:ln w="12700">
            <a:solidFill>
              <a:srgbClr val="C6F24E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9" name="Text 17"/>
          <p:cNvSpPr/>
          <p:nvPr/>
        </p:nvSpPr>
        <p:spPr>
          <a:xfrm>
            <a:off x="7470648" y="250545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F2A1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6995160" y="1783080"/>
            <a:ext cx="1554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Präsentation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40080" y="420624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Jede Phase endet mit einem greifbaren Zwischenergebnis — so bleibt der Fortschritt sichtbar.</a:t>
            </a:r>
            <a:endParaRPr lang="en-US" sz="1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kzentbalken oben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C6F24E"/>
          </a:solidFill>
          <a:ln w="12700">
            <a:solidFill>
              <a:srgbClr val="C6F24E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34747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Phase 1: Thema finden und Ziel schärfen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40080" y="1060704"/>
            <a:ext cx="7863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C6F24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SCHRITT 1 VON 5</a:t>
            </a:r>
            <a:endParaRPr lang="en-US" sz="1200" dirty="0"/>
          </a:p>
        </p:txBody>
      </p:sp>
      <p:sp>
        <p:nvSpPr>
          <p:cNvPr id="5" name="Kartenfläch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481328"/>
            <a:ext cx="2450592" cy="1417320"/>
          </a:xfrm>
          <a:prstGeom prst="rect">
            <a:avLst/>
          </a:prstGeom>
          <a:solidFill>
            <a:srgbClr val="163A28"/>
          </a:solidFill>
          <a:ln w="12700">
            <a:solidFill>
              <a:srgbClr val="27503A"/>
            </a:solidFill>
            <a:prstDash val="solid"/>
          </a:ln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sp>
        <p:nvSpPr>
          <p:cNvPr id="6" name="Akzentkan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481328"/>
            <a:ext cx="64008" cy="1417320"/>
          </a:xfrm>
          <a:prstGeom prst="rect">
            <a:avLst/>
          </a:prstGeom>
          <a:solidFill>
            <a:srgbClr val="C6F24E"/>
          </a:solidFill>
          <a:ln w="12700">
            <a:solidFill>
              <a:srgbClr val="C6F24E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7" name="Text 5"/>
          <p:cNvSpPr/>
          <p:nvPr/>
        </p:nvSpPr>
        <p:spPr>
          <a:xfrm>
            <a:off x="868680" y="1609344"/>
            <a:ext cx="20848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6F2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68680" y="1956816"/>
            <a:ext cx="20391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Ideen sammeln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68680" y="2322576"/>
            <a:ext cx="2039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Brainstorming in der Gruppe: Was interessiert uns? Was fehlt an unserer Schule?</a:t>
            </a:r>
            <a:endParaRPr lang="en-US" sz="1150" dirty="0"/>
          </a:p>
        </p:txBody>
      </p:sp>
      <p:sp>
        <p:nvSpPr>
          <p:cNvPr id="10" name="Kartenfläch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46704" y="1481328"/>
            <a:ext cx="2450592" cy="1417320"/>
          </a:xfrm>
          <a:prstGeom prst="rect">
            <a:avLst/>
          </a:prstGeom>
          <a:solidFill>
            <a:srgbClr val="163A28"/>
          </a:solidFill>
          <a:ln w="12700">
            <a:solidFill>
              <a:srgbClr val="27503A"/>
            </a:solidFill>
            <a:prstDash val="solid"/>
          </a:ln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sp>
        <p:nvSpPr>
          <p:cNvPr id="11" name="Akzentkan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46704" y="1481328"/>
            <a:ext cx="64008" cy="1417320"/>
          </a:xfrm>
          <a:prstGeom prst="rect">
            <a:avLst/>
          </a:prstGeom>
          <a:solidFill>
            <a:srgbClr val="C6F24E"/>
          </a:solidFill>
          <a:ln w="12700">
            <a:solidFill>
              <a:srgbClr val="C6F24E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2" name="Text 10"/>
          <p:cNvSpPr/>
          <p:nvPr/>
        </p:nvSpPr>
        <p:spPr>
          <a:xfrm>
            <a:off x="3575304" y="1609344"/>
            <a:ext cx="20848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6F2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3575304" y="1956816"/>
            <a:ext cx="20391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Thema eingrenzen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575304" y="2322576"/>
            <a:ext cx="2039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Aus „Umweltschutz“ wird „Schulgarten für mehr Artenvielfalt“.</a:t>
            </a:r>
            <a:endParaRPr lang="en-US" sz="1150" dirty="0"/>
          </a:p>
        </p:txBody>
      </p:sp>
      <p:sp>
        <p:nvSpPr>
          <p:cNvPr id="15" name="Kartenfläch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53328" y="1481328"/>
            <a:ext cx="2450592" cy="1417320"/>
          </a:xfrm>
          <a:prstGeom prst="rect">
            <a:avLst/>
          </a:prstGeom>
          <a:solidFill>
            <a:srgbClr val="163A28"/>
          </a:solidFill>
          <a:ln w="12700">
            <a:solidFill>
              <a:srgbClr val="27503A"/>
            </a:solidFill>
            <a:prstDash val="solid"/>
          </a:ln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sp>
        <p:nvSpPr>
          <p:cNvPr id="16" name="Akzentkan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53328" y="1481328"/>
            <a:ext cx="64008" cy="1417320"/>
          </a:xfrm>
          <a:prstGeom prst="rect">
            <a:avLst/>
          </a:prstGeom>
          <a:solidFill>
            <a:srgbClr val="C6F24E"/>
          </a:solidFill>
          <a:ln w="12700">
            <a:solidFill>
              <a:srgbClr val="C6F24E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7" name="Text 15"/>
          <p:cNvSpPr/>
          <p:nvPr/>
        </p:nvSpPr>
        <p:spPr>
          <a:xfrm>
            <a:off x="6281928" y="1609344"/>
            <a:ext cx="20848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6F2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6281928" y="1956816"/>
            <a:ext cx="20391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Leitfrage formulieren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281928" y="2322576"/>
            <a:ext cx="2039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Eine offene Frage, die am Ende beantwortet werden kann.</a:t>
            </a:r>
            <a:endParaRPr lang="en-US" sz="1150" dirty="0"/>
          </a:p>
        </p:txBody>
      </p:sp>
      <p:sp>
        <p:nvSpPr>
          <p:cNvPr id="20" name="Hinweisfläch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3154680"/>
            <a:ext cx="7863840" cy="1325880"/>
          </a:xfrm>
          <a:prstGeom prst="rect">
            <a:avLst/>
          </a:prstGeom>
          <a:solidFill>
            <a:srgbClr val="163A28"/>
          </a:solidFill>
          <a:ln w="12700">
            <a:solidFill>
              <a:srgbClr val="9BD22C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21" name="Text 19"/>
          <p:cNvSpPr/>
          <p:nvPr/>
        </p:nvSpPr>
        <p:spPr>
          <a:xfrm>
            <a:off x="868680" y="3291840"/>
            <a:ext cx="7406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C6F24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SMART-Ziel im Beispiel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68680" y="3611880"/>
            <a:ext cx="7406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„Bis zum 15. Juni legen wir auf 60 m² ein Beet mit zehn heimischen Stauden an und dokumentieren wöchentlich, welche Insektenarten wir beobachten.“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kzentbalken oben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C6F24E"/>
          </a:solidFill>
          <a:ln w="12700">
            <a:solidFill>
              <a:srgbClr val="C6F24E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34747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Phase 2: Planung und Zeitplan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40080" y="1060704"/>
            <a:ext cx="7863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C6F24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SCHRITT 2 VON 5</a:t>
            </a:r>
            <a:endParaRPr lang="en-US" sz="1200" dirty="0"/>
          </a:p>
        </p:txBody>
      </p:sp>
      <p:graphicFrame>
        <p:nvGraphicFramePr>
          <p:cNvPr id="5" name="Zeitplan Balkendiagramm" descr="Balkendiagramm zur Dauer der Arbeitspakete: Themenfindung 1 Woche, Planung 1 Woche, Recherche 2 Wochen, Umsetzung im Garten 3 Wochen, Dokumentation 2 Wochen, Präsentation 1 Woche."/>
          <p:cNvGraphicFramePr/>
          <p:nvPr/>
        </p:nvGraphicFramePr>
        <p:xfrm>
          <a:off x="640080" y="1508760"/>
          <a:ext cx="5120640" cy="3108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fläch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89320" y="1508760"/>
            <a:ext cx="2514600" cy="3108960"/>
          </a:xfrm>
          <a:prstGeom prst="rect">
            <a:avLst/>
          </a:prstGeom>
          <a:solidFill>
            <a:srgbClr val="163A28"/>
          </a:solidFill>
          <a:ln w="12700">
            <a:solidFill>
              <a:srgbClr val="27503A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7" name="Text 4"/>
          <p:cNvSpPr/>
          <p:nvPr/>
        </p:nvSpPr>
        <p:spPr>
          <a:xfrm>
            <a:off x="6217920" y="169164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Was in den Plan gehört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6217920" y="2103120"/>
            <a:ext cx="21031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Arbeitspakete mit Terminen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Wer macht was im Team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Material und Kosten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Feste Meilensteine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Puffer für Verzögerungen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kzentbalken oben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C6F24E"/>
          </a:solidFill>
          <a:ln w="12700">
            <a:solidFill>
              <a:srgbClr val="C6F24E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34747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Phase 3: Recherche und Quellenarbeit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40080" y="1060704"/>
            <a:ext cx="7863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C6F24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SCHRITT 3 VON 5</a:t>
            </a:r>
            <a:endParaRPr lang="en-US" sz="1200" dirty="0"/>
          </a:p>
        </p:txBody>
      </p:sp>
      <p:sp>
        <p:nvSpPr>
          <p:cNvPr id="5" name="Kartenfläch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481328"/>
            <a:ext cx="2450592" cy="2286000"/>
          </a:xfrm>
          <a:prstGeom prst="rect">
            <a:avLst/>
          </a:prstGeom>
          <a:solidFill>
            <a:srgbClr val="163A28"/>
          </a:solidFill>
          <a:ln w="12700">
            <a:solidFill>
              <a:srgbClr val="27503A"/>
            </a:solidFill>
            <a:prstDash val="solid"/>
          </a:ln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sp>
        <p:nvSpPr>
          <p:cNvPr id="6" name="Akzentkan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481328"/>
            <a:ext cx="64008" cy="2286000"/>
          </a:xfrm>
          <a:prstGeom prst="rect">
            <a:avLst/>
          </a:prstGeom>
          <a:solidFill>
            <a:srgbClr val="C6F24E"/>
          </a:solidFill>
          <a:ln w="12700">
            <a:solidFill>
              <a:srgbClr val="C6F24E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7" name="Text 5"/>
          <p:cNvSpPr/>
          <p:nvPr/>
        </p:nvSpPr>
        <p:spPr>
          <a:xfrm>
            <a:off x="868680" y="1609344"/>
            <a:ext cx="20848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6F2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68680" y="1956816"/>
            <a:ext cx="20391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Breit suchen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68680" y="2322576"/>
            <a:ext cx="2039112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Fachbücher, Zeitschriften, seriöse Webseiten und Gespräche mit Fachleuten — im Beispiel die örtliche Gärtnerei und der Naturschutzbund.</a:t>
            </a:r>
            <a:endParaRPr lang="en-US" sz="1150" dirty="0"/>
          </a:p>
        </p:txBody>
      </p:sp>
      <p:sp>
        <p:nvSpPr>
          <p:cNvPr id="10" name="Kartenfläch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46704" y="1481328"/>
            <a:ext cx="2450592" cy="2286000"/>
          </a:xfrm>
          <a:prstGeom prst="rect">
            <a:avLst/>
          </a:prstGeom>
          <a:solidFill>
            <a:srgbClr val="163A28"/>
          </a:solidFill>
          <a:ln w="12700">
            <a:solidFill>
              <a:srgbClr val="27503A"/>
            </a:solidFill>
            <a:prstDash val="solid"/>
          </a:ln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sp>
        <p:nvSpPr>
          <p:cNvPr id="11" name="Akzentkan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46704" y="1481328"/>
            <a:ext cx="64008" cy="2286000"/>
          </a:xfrm>
          <a:prstGeom prst="rect">
            <a:avLst/>
          </a:prstGeom>
          <a:solidFill>
            <a:srgbClr val="C6F24E"/>
          </a:solidFill>
          <a:ln w="12700">
            <a:solidFill>
              <a:srgbClr val="C6F24E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2" name="Text 10"/>
          <p:cNvSpPr/>
          <p:nvPr/>
        </p:nvSpPr>
        <p:spPr>
          <a:xfrm>
            <a:off x="3575304" y="1609344"/>
            <a:ext cx="20848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6F2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3575304" y="1956816"/>
            <a:ext cx="20391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Kritisch prüfen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575304" y="2322576"/>
            <a:ext cx="2039112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Wer schreibt? Wann erschienen? Welches Interesse steckt dahinter? Jede wichtige Aussage mit einer zweiten Quelle abgleichen.</a:t>
            </a:r>
            <a:endParaRPr lang="en-US" sz="1150" dirty="0"/>
          </a:p>
        </p:txBody>
      </p:sp>
      <p:sp>
        <p:nvSpPr>
          <p:cNvPr id="15" name="Kartenfläch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53328" y="1481328"/>
            <a:ext cx="2450592" cy="2286000"/>
          </a:xfrm>
          <a:prstGeom prst="rect">
            <a:avLst/>
          </a:prstGeom>
          <a:solidFill>
            <a:srgbClr val="163A28"/>
          </a:solidFill>
          <a:ln w="12700">
            <a:solidFill>
              <a:srgbClr val="27503A"/>
            </a:solidFill>
            <a:prstDash val="solid"/>
          </a:ln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sp>
        <p:nvSpPr>
          <p:cNvPr id="16" name="Akzentkan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53328" y="1481328"/>
            <a:ext cx="64008" cy="2286000"/>
          </a:xfrm>
          <a:prstGeom prst="rect">
            <a:avLst/>
          </a:prstGeom>
          <a:solidFill>
            <a:srgbClr val="C6F24E"/>
          </a:solidFill>
          <a:ln w="12700">
            <a:solidFill>
              <a:srgbClr val="C6F24E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7" name="Text 15"/>
          <p:cNvSpPr/>
          <p:nvPr/>
        </p:nvSpPr>
        <p:spPr>
          <a:xfrm>
            <a:off x="6281928" y="1609344"/>
            <a:ext cx="20848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6F2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6281928" y="1956816"/>
            <a:ext cx="20391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Sauber festhalten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281928" y="2322576"/>
            <a:ext cx="2039112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Von Anfang an Autor, Titel, Jahr und Fundstelle notieren und Zitate kennzeichnen — das spart am Ende Stunden und schützt vor Plagiaten.</a:t>
            </a:r>
            <a:endParaRPr lang="en-US" sz="1150" dirty="0"/>
          </a:p>
        </p:txBody>
      </p:sp>
      <p:sp>
        <p:nvSpPr>
          <p:cNvPr id="20" name="Hinweisfläch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3977640"/>
            <a:ext cx="7863840" cy="566928"/>
          </a:xfrm>
          <a:prstGeom prst="rect">
            <a:avLst/>
          </a:prstGeom>
          <a:solidFill>
            <a:srgbClr val="163A28"/>
          </a:solidFill>
          <a:ln w="12700">
            <a:solidFill>
              <a:srgbClr val="9BD22C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21" name="Text 19"/>
          <p:cNvSpPr/>
          <p:nvPr/>
        </p:nvSpPr>
        <p:spPr>
          <a:xfrm>
            <a:off x="868680" y="3977640"/>
            <a:ext cx="7406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Faustregel: Wer eine Quelle nicht sofort notiert, findet sie später nicht wieder.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kzentbalken oben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C6F24E"/>
          </a:solidFill>
          <a:ln w="12700">
            <a:solidFill>
              <a:srgbClr val="C6F24E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34747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Phase 4: Durchführung und Dokumentation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40080" y="1060704"/>
            <a:ext cx="7863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C6F24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SCHRITT 4 VON 5</a:t>
            </a:r>
            <a:endParaRPr lang="en-US" sz="1200" dirty="0"/>
          </a:p>
        </p:txBody>
      </p:sp>
      <p:pic>
        <p:nvPicPr>
          <p:cNvPr id="5" name="Image 0" descr="Hände einer Schülerin setzen eine Staude in dunkle Gartenerde, daneben liegt ein Notizbuch."/>
          <p:cNvPicPr>
            <a:picLocks noChangeAspect="1"/>
          </p:cNvPicPr>
          <p:nvPr/>
        </p:nvPicPr>
        <p:blipFill>
          <a:blip r:embed="rId3"/>
          <a:srcRect t="5333" b="5333"/>
          <a:stretch/>
        </p:blipFill>
        <p:spPr>
          <a:xfrm>
            <a:off x="640080" y="1481328"/>
            <a:ext cx="2286000" cy="3063240"/>
          </a:xfrm>
          <a:prstGeom prst="rect">
            <a:avLst/>
          </a:prstGeom>
        </p:spPr>
      </p:pic>
      <p:sp>
        <p:nvSpPr>
          <p:cNvPr id="6" name="Textfläche link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08960" y="1481328"/>
            <a:ext cx="2606040" cy="3063240"/>
          </a:xfrm>
          <a:prstGeom prst="rect">
            <a:avLst/>
          </a:prstGeom>
          <a:solidFill>
            <a:srgbClr val="163A28"/>
          </a:solidFill>
          <a:ln w="12700">
            <a:solidFill>
              <a:srgbClr val="27503A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7" name="Text 4"/>
          <p:cNvSpPr/>
          <p:nvPr/>
        </p:nvSpPr>
        <p:spPr>
          <a:xfrm>
            <a:off x="3310128" y="1664208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C6F24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Im Beispielprojekt</a:t>
            </a:r>
            <a:endParaRPr lang="en-US" sz="1350" dirty="0"/>
          </a:p>
        </p:txBody>
      </p:sp>
      <p:sp>
        <p:nvSpPr>
          <p:cNvPr id="8" name="Tex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10128" y="2057400"/>
            <a:ext cx="21945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Beet abstecken und Boden vorbereiten</a:t>
            </a:r>
            <a:endParaRPr lang="en-US" sz="11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Zehn heimische Stauden setzen</a:t>
            </a:r>
            <a:endParaRPr lang="en-US" sz="11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Wöchentlich Insekten zählen</a:t>
            </a:r>
            <a:endParaRPr lang="en-US" sz="11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Fotos und Messwerte sammeln</a:t>
            </a:r>
            <a:endParaRPr lang="en-US" sz="11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Rückschläge offen notieren</a:t>
            </a:r>
            <a:endParaRPr lang="en-US" sz="1150" dirty="0"/>
          </a:p>
        </p:txBody>
      </p:sp>
      <p:sp>
        <p:nvSpPr>
          <p:cNvPr id="9" name="Textfläche recht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97880" y="1481328"/>
            <a:ext cx="2606040" cy="3063240"/>
          </a:xfrm>
          <a:prstGeom prst="rect">
            <a:avLst/>
          </a:prstGeom>
          <a:solidFill>
            <a:srgbClr val="163A28"/>
          </a:solidFill>
          <a:ln w="12700">
            <a:solidFill>
              <a:srgbClr val="27503A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0" name="Text 7"/>
          <p:cNvSpPr/>
          <p:nvPr/>
        </p:nvSpPr>
        <p:spPr>
          <a:xfrm>
            <a:off x="6099048" y="1664208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C6F24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Das Projekttagebuch</a:t>
            </a:r>
            <a:endParaRPr lang="en-US" sz="1350" dirty="0"/>
          </a:p>
        </p:txBody>
      </p:sp>
      <p:sp>
        <p:nvSpPr>
          <p:cNvPr id="11" name="Text 8"/>
          <p:cNvSpPr/>
          <p:nvPr/>
        </p:nvSpPr>
        <p:spPr>
          <a:xfrm>
            <a:off x="6099048" y="2057400"/>
            <a:ext cx="21945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Jede Woche eine halbe Seite: Was war geplant, was ist passiert, was folgt daraus? Das Tagebuch ist später die Rohfassung der schriftlichen Arbeit — und belegt die eigene Leistung.</a:t>
            </a:r>
            <a:endParaRPr lang="en-US" sz="1150" dirty="0"/>
          </a:p>
          <a:p>
            <a:pPr marL="0" indent="0">
              <a:buNone/>
            </a:pP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Auch Fotos, Skizzen und kurze Messtabellen gehören hinein. Wer regelmäßig festhält, was nicht funktioniert hat, kann im Fazit überzeugend begründen, warum das Vorgehen angepasst wurde.</a:t>
            </a:r>
            <a:endParaRPr lang="en-US" sz="11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kzentbalken oben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C6F24E"/>
          </a:solidFill>
          <a:ln w="12700">
            <a:solidFill>
              <a:srgbClr val="C6F24E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34747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Aufbau der schriftlichen Arbeit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40080" y="1060704"/>
            <a:ext cx="7863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C6F24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DOKUMENTATION</a:t>
            </a:r>
            <a:endParaRPr lang="en-US" sz="1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813142"/>
              </p:ext>
            </p:extLst>
          </p:nvPr>
        </p:nvGraphicFramePr>
        <p:xfrm>
          <a:off x="640080" y="1481328"/>
          <a:ext cx="7863840" cy="288036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0F2A1D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Teil</a:t>
                      </a:r>
                      <a:endParaRPr lang="en-US" sz="12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F24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0F2A1D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Inhalt</a:t>
                      </a:r>
                      <a:endParaRPr lang="en-US" sz="12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F24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0F2A1D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Umfang</a:t>
                      </a:r>
                      <a:endParaRPr lang="en-US" sz="12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F2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Deckblatt</a:t>
                      </a:r>
                      <a:endParaRPr lang="en-US" sz="115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A2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CFE0D4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Thema, Namen, Klasse, Datum, betreuende Lehrkraft</a:t>
                      </a:r>
                      <a:endParaRPr lang="en-US" sz="115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A2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C6F24E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1 Seite</a:t>
                      </a:r>
                      <a:endParaRPr lang="en-US" sz="115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A2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Inhaltsverzeichnis</a:t>
                      </a:r>
                      <a:endParaRPr lang="en-US" sz="115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A2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CFE0D4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Gliederung mit Seitenzahlen</a:t>
                      </a:r>
                      <a:endParaRPr lang="en-US" sz="115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A2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C6F24E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1 Seite</a:t>
                      </a:r>
                      <a:endParaRPr lang="en-US" sz="115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A2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Einleitung</a:t>
                      </a:r>
                      <a:endParaRPr lang="en-US" sz="115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A2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CFE0D4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Thema, Leitfrage, Motivation, Vorgehen</a:t>
                      </a:r>
                      <a:endParaRPr lang="en-US" sz="115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A2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C6F24E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1–2 Seiten</a:t>
                      </a:r>
                      <a:endParaRPr lang="en-US" sz="115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A2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Hauptteil</a:t>
                      </a:r>
                      <a:endParaRPr lang="en-US" sz="115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A2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CFE0D4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Sachinformationen, Planung, Durchführung, Ergebnisse</a:t>
                      </a:r>
                      <a:endParaRPr lang="en-US" sz="115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A2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C6F24E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8–10 Seiten</a:t>
                      </a:r>
                      <a:endParaRPr lang="en-US" sz="115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A2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Fazit</a:t>
                      </a:r>
                      <a:endParaRPr lang="en-US" sz="115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A2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CFE0D4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Antwort auf die Leitfrage, Reflexion, Ausblick</a:t>
                      </a:r>
                      <a:endParaRPr lang="en-US" sz="115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A2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C6F24E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1–2 Seiten</a:t>
                      </a:r>
                      <a:endParaRPr lang="en-US" sz="115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A2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Anhang</a:t>
                      </a:r>
                      <a:endParaRPr lang="en-US" sz="115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A2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CFE0D4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Quellenverzeichnis, Fotos, Tagebuch, Erklärung</a:t>
                      </a:r>
                      <a:endParaRPr lang="en-US" sz="115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A2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C6F24E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nach Bedarf</a:t>
                      </a:r>
                      <a:endParaRPr lang="en-US" sz="115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A2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kzentbalken oben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C6F24E"/>
          </a:solidFill>
          <a:ln w="12700">
            <a:solidFill>
              <a:srgbClr val="C6F24E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34747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Phase 5: Präsentieren und reflektieren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40080" y="1060704"/>
            <a:ext cx="7863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C6F24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SCHRITT 5 VON 5</a:t>
            </a:r>
            <a:endParaRPr lang="en-US" sz="1200" dirty="0"/>
          </a:p>
        </p:txBody>
      </p:sp>
      <p:sp>
        <p:nvSpPr>
          <p:cNvPr id="5" name="Kartenfläch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481328"/>
            <a:ext cx="3803904" cy="1463040"/>
          </a:xfrm>
          <a:prstGeom prst="rect">
            <a:avLst/>
          </a:prstGeom>
          <a:solidFill>
            <a:srgbClr val="163A28"/>
          </a:solidFill>
          <a:ln w="12700">
            <a:solidFill>
              <a:srgbClr val="27503A"/>
            </a:solidFill>
            <a:prstDash val="solid"/>
          </a:ln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sp>
        <p:nvSpPr>
          <p:cNvPr id="6" name="Akzentkan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481328"/>
            <a:ext cx="64008" cy="1463040"/>
          </a:xfrm>
          <a:prstGeom prst="rect">
            <a:avLst/>
          </a:prstGeom>
          <a:solidFill>
            <a:srgbClr val="C6F24E"/>
          </a:solidFill>
          <a:ln w="12700">
            <a:solidFill>
              <a:srgbClr val="C6F24E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7" name="Text 5"/>
          <p:cNvSpPr/>
          <p:nvPr/>
        </p:nvSpPr>
        <p:spPr>
          <a:xfrm>
            <a:off x="868680" y="1609344"/>
            <a:ext cx="343814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6F2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68680" y="1956816"/>
            <a:ext cx="33924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Roter Faden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68680" y="2322576"/>
            <a:ext cx="33924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Leitfrage — Weg — Ergebnis — Antwort. In zehn Minuten erzählbar.</a:t>
            </a:r>
            <a:endParaRPr lang="en-US" sz="1150" dirty="0"/>
          </a:p>
        </p:txBody>
      </p:sp>
      <p:sp>
        <p:nvSpPr>
          <p:cNvPr id="10" name="Kartenfläch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00016" y="1481328"/>
            <a:ext cx="3803904" cy="1463040"/>
          </a:xfrm>
          <a:prstGeom prst="rect">
            <a:avLst/>
          </a:prstGeom>
          <a:solidFill>
            <a:srgbClr val="163A28"/>
          </a:solidFill>
          <a:ln w="12700">
            <a:solidFill>
              <a:srgbClr val="27503A"/>
            </a:solidFill>
            <a:prstDash val="solid"/>
          </a:ln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sp>
        <p:nvSpPr>
          <p:cNvPr id="11" name="Akzentkan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00016" y="1481328"/>
            <a:ext cx="64008" cy="1463040"/>
          </a:xfrm>
          <a:prstGeom prst="rect">
            <a:avLst/>
          </a:prstGeom>
          <a:solidFill>
            <a:srgbClr val="C6F24E"/>
          </a:solidFill>
          <a:ln w="12700">
            <a:solidFill>
              <a:srgbClr val="C6F24E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2" name="Text 10"/>
          <p:cNvSpPr/>
          <p:nvPr/>
        </p:nvSpPr>
        <p:spPr>
          <a:xfrm>
            <a:off x="4928616" y="1609344"/>
            <a:ext cx="343814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6F2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928616" y="1956816"/>
            <a:ext cx="33924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Zeigen statt vorlesen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928616" y="2322576"/>
            <a:ext cx="33924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Fotos vom Beet, die Insektenzählung als Diagramm, eine Pflanze zum Anfassen.</a:t>
            </a:r>
            <a:endParaRPr lang="en-US" sz="1150" dirty="0"/>
          </a:p>
        </p:txBody>
      </p:sp>
      <p:sp>
        <p:nvSpPr>
          <p:cNvPr id="15" name="Kartenfläch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3200400"/>
            <a:ext cx="3803904" cy="1463040"/>
          </a:xfrm>
          <a:prstGeom prst="rect">
            <a:avLst/>
          </a:prstGeom>
          <a:solidFill>
            <a:srgbClr val="163A28"/>
          </a:solidFill>
          <a:ln w="12700">
            <a:solidFill>
              <a:srgbClr val="27503A"/>
            </a:solidFill>
            <a:prstDash val="solid"/>
          </a:ln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sp>
        <p:nvSpPr>
          <p:cNvPr id="16" name="Akzentkan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3200400"/>
            <a:ext cx="64008" cy="1463040"/>
          </a:xfrm>
          <a:prstGeom prst="rect">
            <a:avLst/>
          </a:prstGeom>
          <a:solidFill>
            <a:srgbClr val="C6F24E"/>
          </a:solidFill>
          <a:ln w="12700">
            <a:solidFill>
              <a:srgbClr val="C6F24E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7" name="Text 15"/>
          <p:cNvSpPr/>
          <p:nvPr/>
        </p:nvSpPr>
        <p:spPr>
          <a:xfrm>
            <a:off x="868680" y="3328416"/>
            <a:ext cx="343814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6F2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68680" y="3675888"/>
            <a:ext cx="33924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Frei sprechen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68680" y="4041648"/>
            <a:ext cx="33924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Stichwortkarten statt Manuskript, mindestens zweimal laut üben.</a:t>
            </a:r>
            <a:endParaRPr lang="en-US" sz="1150" dirty="0"/>
          </a:p>
        </p:txBody>
      </p:sp>
      <p:sp>
        <p:nvSpPr>
          <p:cNvPr id="20" name="Kartenfläch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00016" y="3200400"/>
            <a:ext cx="3803904" cy="1463040"/>
          </a:xfrm>
          <a:prstGeom prst="rect">
            <a:avLst/>
          </a:prstGeom>
          <a:solidFill>
            <a:srgbClr val="163A28"/>
          </a:solidFill>
          <a:ln w="12700">
            <a:solidFill>
              <a:srgbClr val="27503A"/>
            </a:solidFill>
            <a:prstDash val="solid"/>
          </a:ln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sp>
        <p:nvSpPr>
          <p:cNvPr id="21" name="Akzentkan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00016" y="3200400"/>
            <a:ext cx="64008" cy="1463040"/>
          </a:xfrm>
          <a:prstGeom prst="rect">
            <a:avLst/>
          </a:prstGeom>
          <a:solidFill>
            <a:srgbClr val="C6F24E"/>
          </a:solidFill>
          <a:ln w="12700">
            <a:solidFill>
              <a:srgbClr val="C6F24E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22" name="Text 20"/>
          <p:cNvSpPr/>
          <p:nvPr/>
        </p:nvSpPr>
        <p:spPr>
          <a:xfrm>
            <a:off x="4928616" y="3328416"/>
            <a:ext cx="343814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6F2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4928616" y="3675888"/>
            <a:ext cx="33924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Ehrlich reflektieren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4928616" y="4041648"/>
            <a:ext cx="33924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Was lief gut, was würden wir anders machen? Das zählt in der Bewertung.</a:t>
            </a:r>
            <a:endParaRPr lang="en-US" sz="11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kzentbalken oben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C6F24E"/>
          </a:solidFill>
          <a:ln w="12700">
            <a:solidFill>
              <a:srgbClr val="C6F24E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34747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Bewertung und typische Stolpersteine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40080" y="1060704"/>
            <a:ext cx="7863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C6F24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WORAUF ES ANKOMMT</a:t>
            </a:r>
            <a:endParaRPr lang="en-US" sz="1200" dirty="0"/>
          </a:p>
        </p:txBody>
      </p:sp>
      <p:graphicFrame>
        <p:nvGraphicFramePr>
          <p:cNvPr id="5" name="Bewertungsgewichtung Ringdiagramm" descr="Ringdiagramm der typischen Gewichtung: Inhalt und Ergebnisse 40 Prozent, Arbeitsprozess 25 Prozent, Dokumentation 20 Prozent, Präsentation 15 Prozent."/>
          <p:cNvGraphicFramePr/>
          <p:nvPr/>
        </p:nvGraphicFramePr>
        <p:xfrm>
          <a:off x="457200" y="1463040"/>
          <a:ext cx="4023360" cy="3108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fläch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1481328"/>
            <a:ext cx="3840480" cy="3063240"/>
          </a:xfrm>
          <a:prstGeom prst="rect">
            <a:avLst/>
          </a:prstGeom>
          <a:solidFill>
            <a:srgbClr val="163A28"/>
          </a:solidFill>
          <a:ln w="12700">
            <a:solidFill>
              <a:srgbClr val="27503A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7" name="Text 4"/>
          <p:cNvSpPr/>
          <p:nvPr/>
        </p:nvSpPr>
        <p:spPr>
          <a:xfrm>
            <a:off x="4892040" y="1664208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C6F24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Diese Fehler kosten Punkte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4892040" y="2057400"/>
            <a:ext cx="33832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Zu breites Thema ohne klare Leitfrage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Erst kurz vor Abgabe anfangen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Quellen nicht mitgeschrieben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Text aus dem Netz übernommen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Fazit ohne Antwort auf die Leitfrage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Vortrag nie laut geübt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Abbildungen ohne Quelle und Beschriftung</a:t>
            </a:r>
            <a:endParaRPr lang="en-US" sz="12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kzentbalken oben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C6F24E"/>
          </a:solidFill>
          <a:ln w="12700">
            <a:solidFill>
              <a:srgbClr val="C6F24E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34747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Ihr nächster Schritt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40080" y="1060704"/>
            <a:ext cx="7863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C6F24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FAZIT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40080" y="155448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Eine gute Projektarbeit entsteht nicht am Ende, sondern in vielen kleinen, dokumentierten Schritten.</a:t>
            </a:r>
            <a:endParaRPr lang="en-US" sz="2200" dirty="0"/>
          </a:p>
        </p:txBody>
      </p:sp>
      <p:sp>
        <p:nvSpPr>
          <p:cNvPr id="6" name="Kartenfläch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2743200"/>
            <a:ext cx="2450592" cy="1737360"/>
          </a:xfrm>
          <a:prstGeom prst="rect">
            <a:avLst/>
          </a:prstGeom>
          <a:solidFill>
            <a:srgbClr val="163A28"/>
          </a:solidFill>
          <a:ln w="12700">
            <a:solidFill>
              <a:srgbClr val="27503A"/>
            </a:solidFill>
            <a:prstDash val="solid"/>
          </a:ln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sp>
        <p:nvSpPr>
          <p:cNvPr id="7" name="Akzentkan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2743200"/>
            <a:ext cx="64008" cy="1737360"/>
          </a:xfrm>
          <a:prstGeom prst="rect">
            <a:avLst/>
          </a:prstGeom>
          <a:solidFill>
            <a:srgbClr val="C6F24E"/>
          </a:solidFill>
          <a:ln w="12700">
            <a:solidFill>
              <a:srgbClr val="C6F24E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8" name="Text 6"/>
          <p:cNvSpPr/>
          <p:nvPr/>
        </p:nvSpPr>
        <p:spPr>
          <a:xfrm>
            <a:off x="868680" y="2871216"/>
            <a:ext cx="20848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6F2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Heute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68680" y="3218688"/>
            <a:ext cx="20391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Thema notieren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68680" y="3584448"/>
            <a:ext cx="203911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Drei Ideen aufschreiben und die spannendste eingrenzen.</a:t>
            </a:r>
            <a:endParaRPr lang="en-US" sz="1150" dirty="0"/>
          </a:p>
        </p:txBody>
      </p:sp>
      <p:sp>
        <p:nvSpPr>
          <p:cNvPr id="11" name="Kartenfläch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46704" y="2743200"/>
            <a:ext cx="2450592" cy="1737360"/>
          </a:xfrm>
          <a:prstGeom prst="rect">
            <a:avLst/>
          </a:prstGeom>
          <a:solidFill>
            <a:srgbClr val="163A28"/>
          </a:solidFill>
          <a:ln w="12700">
            <a:solidFill>
              <a:srgbClr val="27503A"/>
            </a:solidFill>
            <a:prstDash val="solid"/>
          </a:ln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sp>
        <p:nvSpPr>
          <p:cNvPr id="12" name="Akzentkan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46704" y="2743200"/>
            <a:ext cx="64008" cy="1737360"/>
          </a:xfrm>
          <a:prstGeom prst="rect">
            <a:avLst/>
          </a:prstGeom>
          <a:solidFill>
            <a:srgbClr val="C6F24E"/>
          </a:solidFill>
          <a:ln w="12700">
            <a:solidFill>
              <a:srgbClr val="C6F24E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3" name="Text 11"/>
          <p:cNvSpPr/>
          <p:nvPr/>
        </p:nvSpPr>
        <p:spPr>
          <a:xfrm>
            <a:off x="3575304" y="2871216"/>
            <a:ext cx="20848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6F2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Diese Woche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575304" y="3218688"/>
            <a:ext cx="20391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Leitfrage &amp; Plan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575304" y="3584448"/>
            <a:ext cx="203911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Eine SMART-formulierte Leitfrage und einen Wochenplan erstellen.</a:t>
            </a:r>
            <a:endParaRPr lang="en-US" sz="1150" dirty="0"/>
          </a:p>
        </p:txBody>
      </p:sp>
      <p:sp>
        <p:nvSpPr>
          <p:cNvPr id="16" name="Kartenfläch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53328" y="2743200"/>
            <a:ext cx="2450592" cy="1737360"/>
          </a:xfrm>
          <a:prstGeom prst="rect">
            <a:avLst/>
          </a:prstGeom>
          <a:solidFill>
            <a:srgbClr val="163A28"/>
          </a:solidFill>
          <a:ln w="12700">
            <a:solidFill>
              <a:srgbClr val="27503A"/>
            </a:solidFill>
            <a:prstDash val="solid"/>
          </a:ln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sp>
        <p:nvSpPr>
          <p:cNvPr id="17" name="Akzentkan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53328" y="2743200"/>
            <a:ext cx="64008" cy="1737360"/>
          </a:xfrm>
          <a:prstGeom prst="rect">
            <a:avLst/>
          </a:prstGeom>
          <a:solidFill>
            <a:srgbClr val="C6F24E"/>
          </a:solidFill>
          <a:ln w="12700">
            <a:solidFill>
              <a:srgbClr val="C6F24E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8" name="Text 16"/>
          <p:cNvSpPr/>
          <p:nvPr/>
        </p:nvSpPr>
        <p:spPr>
          <a:xfrm>
            <a:off x="6281928" y="2871216"/>
            <a:ext cx="20848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6F2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 dann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281928" y="3218688"/>
            <a:ext cx="20391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Tagebuch führen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6281928" y="3584448"/>
            <a:ext cx="203911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CFE0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Jede Woche eine halbe Seite — das ist die halbe Arbeit.</a:t>
            </a:r>
            <a:endParaRPr lang="en-US" sz="11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825</Words>
  <Application>Microsoft Office PowerPoint</Application>
  <PresentationFormat>Bildschirmpräsentation (16:9)</PresentationFormat>
  <Paragraphs>180</Paragraphs>
  <Slides>13</Slides>
  <Notes>13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8" baseType="lpstr">
      <vt:lpstr>Arial</vt:lpstr>
      <vt:lpstr>Calibri</vt:lpstr>
      <vt:lpstr>Georgia</vt:lpstr>
      <vt:lpstr>Trebuchet MS</vt:lpstr>
      <vt:lpstr>Office Theme</vt:lpstr>
      <vt:lpstr>Eine Projektarbeit erstellen</vt:lpstr>
      <vt:lpstr>Was Sie in dieser Präsentation erwartet</vt:lpstr>
      <vt:lpstr>Was ist eine Projektarbeit?</vt:lpstr>
      <vt:lpstr>Das Beispiel: Nachhaltiger Schulgarten</vt:lpstr>
      <vt:lpstr>Die fünf Phasen im Überblick</vt:lpstr>
      <vt:lpstr>Phase 1: Thema finden und Ziel schärfen</vt:lpstr>
      <vt:lpstr>Phase 2: Planung und Zeitplan</vt:lpstr>
      <vt:lpstr>Phase 3: Recherche und Quellenarbeit</vt:lpstr>
      <vt:lpstr>Phase 4: Durchführung und Dokumentation</vt:lpstr>
      <vt:lpstr>Aufbau der schriftlichen Arbeit</vt:lpstr>
      <vt:lpstr>Phase 5: Präsentieren und reflektieren</vt:lpstr>
      <vt:lpstr>Bewertung und typische Stolpersteine</vt:lpstr>
      <vt:lpstr>Ihr nächster Schritt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Natalie Görlitz</dc:creator>
  <cp:lastModifiedBy>Natalie Görlitz</cp:lastModifiedBy>
  <cp:revision>1</cp:revision>
  <dcterms:created xsi:type="dcterms:W3CDTF">2026-08-21T07:17:22Z</dcterms:created>
  <dcterms:modified xsi:type="dcterms:W3CDTF">2026-08-21T11:16:41Z</dcterms:modified>
</cp:coreProperties>
</file>